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78" r:id="rId2"/>
    <p:sldId id="261" r:id="rId3"/>
    <p:sldId id="262" r:id="rId4"/>
    <p:sldId id="266" r:id="rId5"/>
    <p:sldId id="267" r:id="rId6"/>
    <p:sldId id="273" r:id="rId7"/>
    <p:sldId id="274" r:id="rId8"/>
    <p:sldId id="275" r:id="rId9"/>
    <p:sldId id="276" r:id="rId10"/>
    <p:sldId id="277" r:id="rId11"/>
    <p:sldId id="264" r:id="rId12"/>
    <p:sldId id="265" r:id="rId13"/>
    <p:sldId id="279" r:id="rId14"/>
    <p:sldId id="280" r:id="rId15"/>
    <p:sldId id="281" r:id="rId16"/>
    <p:sldId id="268" r:id="rId17"/>
    <p:sldId id="269" r:id="rId18"/>
    <p:sldId id="270" r:id="rId19"/>
    <p:sldId id="271" r:id="rId20"/>
    <p:sldId id="27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2" d="100"/>
          <a:sy n="92" d="100"/>
        </p:scale>
        <p:origin x="-8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viewProps" Target="viewProps.xml"/><Relationship Id="rId25"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14" Type="http://schemas.openxmlformats.org/officeDocument/2006/relationships/slide" Target="slides/slide13.xml"/><Relationship Id="rId23" Type="http://schemas.openxmlformats.org/officeDocument/2006/relationships/presProps" Target="presProps.xml"/><Relationship Id="rId4" Type="http://schemas.openxmlformats.org/officeDocument/2006/relationships/slide" Target="slides/slide3.xml"/><Relationship Id="rId26" Type="http://schemas.openxmlformats.org/officeDocument/2006/relationships/tableStyles" Target="tableStyles.xml"/><Relationship Id="rId11" Type="http://schemas.openxmlformats.org/officeDocument/2006/relationships/slide" Target="slides/slide10.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printerSettings" Target="printerSettings/printerSettings1.bin"/><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C59B584D-179F-4BCE-B621-67DF633FFEDD}" type="datetimeFigureOut">
              <a:rPr lang="en-US" smtClean="0"/>
              <a:pPr/>
              <a:t>9/16/10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3CDE89E5-D408-4198-AC0A-D4A60DA6C872}"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9B584D-179F-4BCE-B621-67DF633FFEDD}" type="datetimeFigureOut">
              <a:rPr lang="en-US" smtClean="0"/>
              <a:pPr/>
              <a:t>9/16/10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E89E5-D408-4198-AC0A-D4A60DA6C87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9B584D-179F-4BCE-B621-67DF633FFEDD}" type="datetimeFigureOut">
              <a:rPr lang="en-US" smtClean="0"/>
              <a:pPr/>
              <a:t>9/16/10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E89E5-D408-4198-AC0A-D4A60DA6C87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9B584D-179F-4BCE-B621-67DF633FFEDD}" type="datetimeFigureOut">
              <a:rPr lang="en-US" smtClean="0"/>
              <a:pPr/>
              <a:t>9/16/10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DE89E5-D408-4198-AC0A-D4A60DA6C87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59B584D-179F-4BCE-B621-67DF633FFEDD}" type="datetimeFigureOut">
              <a:rPr lang="en-US" smtClean="0"/>
              <a:pPr/>
              <a:t>9/16/10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3CDE89E5-D408-4198-AC0A-D4A60DA6C87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9B584D-179F-4BCE-B621-67DF633FFEDD}" type="datetimeFigureOut">
              <a:rPr lang="en-US" smtClean="0"/>
              <a:pPr/>
              <a:t>9/16/10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E89E5-D408-4198-AC0A-D4A60DA6C87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59B584D-179F-4BCE-B621-67DF633FFEDD}" type="datetimeFigureOut">
              <a:rPr lang="en-US" smtClean="0"/>
              <a:pPr/>
              <a:t>9/16/10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DE89E5-D408-4198-AC0A-D4A60DA6C87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59B584D-179F-4BCE-B621-67DF633FFEDD}" type="datetimeFigureOut">
              <a:rPr lang="en-US" smtClean="0"/>
              <a:pPr/>
              <a:t>9/16/10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DE89E5-D408-4198-AC0A-D4A60DA6C87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9B584D-179F-4BCE-B621-67DF633FFEDD}" type="datetimeFigureOut">
              <a:rPr lang="en-US" smtClean="0"/>
              <a:pPr/>
              <a:t>9/16/10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DE89E5-D408-4198-AC0A-D4A60DA6C87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9B584D-179F-4BCE-B621-67DF633FFEDD}" type="datetimeFigureOut">
              <a:rPr lang="en-US" smtClean="0"/>
              <a:pPr/>
              <a:t>9/16/10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E89E5-D408-4198-AC0A-D4A60DA6C87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59B584D-179F-4BCE-B621-67DF633FFEDD}" type="datetimeFigureOut">
              <a:rPr lang="en-US" smtClean="0"/>
              <a:pPr/>
              <a:t>9/16/10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DE89E5-D408-4198-AC0A-D4A60DA6C87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C59B584D-179F-4BCE-B621-67DF633FFEDD}" type="datetimeFigureOut">
              <a:rPr lang="en-US" smtClean="0"/>
              <a:pPr/>
              <a:t>9/16/10</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CDE89E5-D408-4198-AC0A-D4A60DA6C872}"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4" Type="http://schemas.openxmlformats.org/officeDocument/2006/relationships/image" Target="../media/image24.jpeg"/><Relationship Id="rId1" Type="http://schemas.openxmlformats.org/officeDocument/2006/relationships/slideLayout" Target="../slideLayouts/slideLayout2.xml"/><Relationship Id="rId2" Type="http://schemas.openxmlformats.org/officeDocument/2006/relationships/image" Target="../media/image22.jpeg"/><Relationship Id="rId3" Type="http://schemas.openxmlformats.org/officeDocument/2006/relationships/image" Target="../media/image2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image" Target="../media/image4.jpeg"/><Relationship Id="rId7" Type="http://schemas.openxmlformats.org/officeDocument/2006/relationships/image" Target="../media/image7.png"/><Relationship Id="rId11"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6.jpeg"/><Relationship Id="rId8" Type="http://schemas.openxmlformats.org/officeDocument/2006/relationships/image" Target="../media/image8.jpeg"/><Relationship Id="rId13" Type="http://schemas.openxmlformats.org/officeDocument/2006/relationships/image" Target="../media/image13.jpeg"/><Relationship Id="rId10" Type="http://schemas.openxmlformats.org/officeDocument/2006/relationships/image" Target="../media/image10.jpeg"/><Relationship Id="rId5" Type="http://schemas.openxmlformats.org/officeDocument/2006/relationships/image" Target="../media/image5.jpeg"/><Relationship Id="rId12" Type="http://schemas.openxmlformats.org/officeDocument/2006/relationships/image" Target="../media/image12.jpeg"/><Relationship Id="rId2" Type="http://schemas.openxmlformats.org/officeDocument/2006/relationships/image" Target="../media/image2.jpeg"/><Relationship Id="rId9" Type="http://schemas.openxmlformats.org/officeDocument/2006/relationships/image" Target="../media/image9.jpeg"/><Relationship Id="rId3"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15.jpeg"/></Relationships>
</file>

<file path=ppt/slides/_rels/slide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6430962"/>
          </a:xfrm>
        </p:spPr>
        <p:txBody>
          <a:bodyPr>
            <a:normAutofit/>
          </a:bodyPr>
          <a:lstStyle/>
          <a:p>
            <a:r>
              <a:rPr lang="en-US" sz="3600" dirty="0" smtClean="0">
                <a:solidFill>
                  <a:srgbClr val="FFC000"/>
                </a:solidFill>
              </a:rPr>
              <a:t>“A history in which every particular incident may be true may on the whole be false.”  </a:t>
            </a:r>
            <a:br>
              <a:rPr lang="en-US" sz="3600" dirty="0" smtClean="0">
                <a:solidFill>
                  <a:srgbClr val="FFC000"/>
                </a:solidFill>
              </a:rPr>
            </a:br>
            <a:r>
              <a:rPr lang="en-US" sz="3600" dirty="0" smtClean="0">
                <a:solidFill>
                  <a:srgbClr val="FFC000"/>
                </a:solidFill>
              </a:rPr>
              <a:t/>
            </a:r>
            <a:br>
              <a:rPr lang="en-US" sz="3600" dirty="0" smtClean="0">
                <a:solidFill>
                  <a:srgbClr val="FFC000"/>
                </a:solidFill>
              </a:rPr>
            </a:br>
            <a:r>
              <a:rPr lang="en-US" sz="3600" dirty="0" smtClean="0">
                <a:solidFill>
                  <a:srgbClr val="FFC000"/>
                </a:solidFill>
              </a:rPr>
              <a:t>Thomas Babington Macaulay, British Historian, 1800-1859</a:t>
            </a:r>
            <a:br>
              <a:rPr lang="en-US" sz="3600" dirty="0" smtClean="0">
                <a:solidFill>
                  <a:srgbClr val="FFC000"/>
                </a:solidFill>
              </a:rPr>
            </a:br>
            <a:endParaRPr lang="en-US" sz="3600" dirty="0">
              <a:solidFill>
                <a:srgbClr val="FFC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Autofit/>
          </a:bodyPr>
          <a:lstStyle/>
          <a:p>
            <a:r>
              <a:rPr lang="en-US" sz="3200" dirty="0" smtClean="0">
                <a:solidFill>
                  <a:srgbClr val="FFC000"/>
                </a:solidFill>
              </a:rPr>
              <a:t>“A specter is haunting Europe—the specter of Communism”</a:t>
            </a:r>
            <a:br>
              <a:rPr lang="en-US" sz="3200" dirty="0" smtClean="0">
                <a:solidFill>
                  <a:srgbClr val="FFC000"/>
                </a:solidFill>
              </a:rPr>
            </a:br>
            <a:r>
              <a:rPr lang="en-US" sz="3200" dirty="0" smtClean="0">
                <a:solidFill>
                  <a:srgbClr val="FFC000"/>
                </a:solidFill>
              </a:rPr>
              <a:t/>
            </a:r>
            <a:br>
              <a:rPr lang="en-US" sz="3200" dirty="0" smtClean="0">
                <a:solidFill>
                  <a:srgbClr val="FFC000"/>
                </a:solidFill>
              </a:rPr>
            </a:br>
            <a:r>
              <a:rPr lang="en-US" sz="3200" dirty="0" smtClean="0">
                <a:solidFill>
                  <a:srgbClr val="FFC000"/>
                </a:solidFill>
              </a:rPr>
              <a:t>“History does nothing; it does not possess immense riches, it does not fight battles.  It is men, real, living, who do all this.”</a:t>
            </a:r>
            <a:br>
              <a:rPr lang="en-US" sz="3200" dirty="0" smtClean="0">
                <a:solidFill>
                  <a:srgbClr val="FFC000"/>
                </a:solidFill>
              </a:rPr>
            </a:br>
            <a:r>
              <a:rPr lang="en-US" sz="3200" dirty="0" smtClean="0">
                <a:solidFill>
                  <a:srgbClr val="FFC000"/>
                </a:solidFill>
              </a:rPr>
              <a:t/>
            </a:r>
            <a:br>
              <a:rPr lang="en-US" sz="3200" dirty="0" smtClean="0">
                <a:solidFill>
                  <a:srgbClr val="FFC000"/>
                </a:solidFill>
              </a:rPr>
            </a:br>
            <a:r>
              <a:rPr lang="en-US" sz="3200" dirty="0" smtClean="0">
                <a:solidFill>
                  <a:srgbClr val="FFC000"/>
                </a:solidFill>
              </a:rPr>
              <a:t>“History repeats itself, first as tragedy, second as farce.”</a:t>
            </a:r>
            <a:br>
              <a:rPr lang="en-US" sz="3200" dirty="0" smtClean="0">
                <a:solidFill>
                  <a:srgbClr val="FFC000"/>
                </a:solidFill>
              </a:rPr>
            </a:br>
            <a:r>
              <a:rPr lang="en-US" sz="3200" dirty="0" smtClean="0">
                <a:solidFill>
                  <a:srgbClr val="FFC000"/>
                </a:solidFill>
              </a:rPr>
              <a:t/>
            </a:r>
            <a:br>
              <a:rPr lang="en-US" sz="3200" dirty="0" smtClean="0">
                <a:solidFill>
                  <a:srgbClr val="FFC000"/>
                </a:solidFill>
              </a:rPr>
            </a:br>
            <a:r>
              <a:rPr lang="en-US" sz="3200" dirty="0" smtClean="0">
                <a:solidFill>
                  <a:srgbClr val="FFC000"/>
                </a:solidFill>
              </a:rPr>
              <a:t>Karl Marx, Political Philosopher, 1818-1883</a:t>
            </a:r>
            <a:endParaRPr lang="en-US" sz="3200" dirty="0">
              <a:solidFill>
                <a:srgbClr val="FFC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Role of Chance </a:t>
            </a:r>
            <a:endParaRPr lang="en-US" dirty="0"/>
          </a:p>
        </p:txBody>
      </p:sp>
      <p:sp>
        <p:nvSpPr>
          <p:cNvPr id="3" name="Content Placeholder 2"/>
          <p:cNvSpPr>
            <a:spLocks noGrp="1"/>
          </p:cNvSpPr>
          <p:nvPr>
            <p:ph idx="1"/>
          </p:nvPr>
        </p:nvSpPr>
        <p:spPr>
          <a:xfrm>
            <a:off x="457200" y="990600"/>
            <a:ext cx="8229600" cy="4709160"/>
          </a:xfrm>
        </p:spPr>
        <p:txBody>
          <a:bodyPr>
            <a:noAutofit/>
          </a:bodyPr>
          <a:lstStyle/>
          <a:p>
            <a:pPr>
              <a:buNone/>
            </a:pPr>
            <a:r>
              <a:rPr lang="en-US" sz="3200" b="1" dirty="0" smtClean="0">
                <a:solidFill>
                  <a:srgbClr val="FFC000"/>
                </a:solidFill>
                <a:effectLst>
                  <a:outerShdw blurRad="38100" dist="38100" dir="2700000" algn="tl">
                    <a:srgbClr val="000000">
                      <a:alpha val="43137"/>
                    </a:srgbClr>
                  </a:outerShdw>
                </a:effectLst>
              </a:rPr>
              <a:t>What if Hitler had remained blind due to his wounds in World War I?</a:t>
            </a:r>
          </a:p>
          <a:p>
            <a:pPr>
              <a:buNone/>
            </a:pPr>
            <a:endParaRPr lang="en-US" sz="3200" b="1" dirty="0" smtClean="0">
              <a:solidFill>
                <a:srgbClr val="FFC000"/>
              </a:solidFill>
              <a:effectLst>
                <a:outerShdw blurRad="38100" dist="38100" dir="2700000" algn="tl">
                  <a:srgbClr val="000000">
                    <a:alpha val="43137"/>
                  </a:srgbClr>
                </a:outerShdw>
              </a:effectLst>
            </a:endParaRPr>
          </a:p>
          <a:p>
            <a:pPr>
              <a:buNone/>
            </a:pPr>
            <a:r>
              <a:rPr lang="en-US" sz="3200" b="1" dirty="0" smtClean="0">
                <a:solidFill>
                  <a:srgbClr val="FFC000"/>
                </a:solidFill>
                <a:effectLst>
                  <a:outerShdw blurRad="38100" dist="38100" dir="2700000" algn="tl">
                    <a:srgbClr val="000000">
                      <a:alpha val="43137"/>
                    </a:srgbClr>
                  </a:outerShdw>
                </a:effectLst>
              </a:rPr>
              <a:t>How would Japanese history be different if the Mongols had sailed for Japan three days later?</a:t>
            </a:r>
          </a:p>
          <a:p>
            <a:pPr>
              <a:buNone/>
            </a:pPr>
            <a:endParaRPr lang="en-US" sz="3200" b="1" dirty="0" smtClean="0">
              <a:solidFill>
                <a:srgbClr val="FFC000"/>
              </a:solidFill>
              <a:effectLst>
                <a:outerShdw blurRad="38100" dist="38100" dir="2700000" algn="tl">
                  <a:srgbClr val="000000">
                    <a:alpha val="43137"/>
                  </a:srgbClr>
                </a:outerShdw>
              </a:effectLst>
            </a:endParaRPr>
          </a:p>
          <a:p>
            <a:pPr>
              <a:buNone/>
            </a:pPr>
            <a:r>
              <a:rPr lang="en-US" sz="3200" b="1" dirty="0" smtClean="0">
                <a:solidFill>
                  <a:srgbClr val="FFC000"/>
                </a:solidFill>
                <a:effectLst>
                  <a:outerShdw blurRad="38100" dist="38100" dir="2700000" algn="tl">
                    <a:srgbClr val="000000">
                      <a:alpha val="43137"/>
                    </a:srgbClr>
                  </a:outerShdw>
                </a:effectLst>
              </a:rPr>
              <a:t>How would American history be different if Lincoln had been too sick to attend the Ford Theatre?</a:t>
            </a:r>
            <a:endParaRPr lang="en-US" sz="3200" b="1" dirty="0">
              <a:solidFill>
                <a:srgbClr val="FFC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6583362"/>
          </a:xfrm>
        </p:spPr>
        <p:txBody>
          <a:bodyPr>
            <a:normAutofit/>
          </a:bodyPr>
          <a:lstStyle/>
          <a:p>
            <a:r>
              <a:rPr lang="en-US" sz="3200" dirty="0" smtClean="0">
                <a:solidFill>
                  <a:srgbClr val="FFC000"/>
                </a:solidFill>
              </a:rPr>
              <a:t>“History was a trash bag of random coincidences torn open in a wind.   Surely, Watt with his steam engine, Faraday with his electric motor, and Edison with his incandescent light bulb did not have it as their goal to contribute to a fuel shortage some day that would place their countries at the mercy of Arab oil.”</a:t>
            </a:r>
            <a:br>
              <a:rPr lang="en-US" sz="3200" dirty="0" smtClean="0">
                <a:solidFill>
                  <a:srgbClr val="FFC000"/>
                </a:solidFill>
              </a:rPr>
            </a:br>
            <a:r>
              <a:rPr lang="en-US" sz="3200" dirty="0" smtClean="0">
                <a:solidFill>
                  <a:srgbClr val="FFC000"/>
                </a:solidFill>
              </a:rPr>
              <a:t/>
            </a:r>
            <a:br>
              <a:rPr lang="en-US" sz="3200" dirty="0" smtClean="0">
                <a:solidFill>
                  <a:srgbClr val="FFC000"/>
                </a:solidFill>
              </a:rPr>
            </a:br>
            <a:r>
              <a:rPr lang="en-US" sz="3200" dirty="0" smtClean="0">
                <a:solidFill>
                  <a:srgbClr val="FFC000"/>
                </a:solidFill>
              </a:rPr>
              <a:t>Joseph Heller, American Author, </a:t>
            </a:r>
            <a:br>
              <a:rPr lang="en-US" sz="3200" dirty="0" smtClean="0">
                <a:solidFill>
                  <a:srgbClr val="FFC000"/>
                </a:solidFill>
              </a:rPr>
            </a:br>
            <a:r>
              <a:rPr lang="en-US" sz="3200" dirty="0" smtClean="0">
                <a:solidFill>
                  <a:srgbClr val="FFC000"/>
                </a:solidFill>
              </a:rPr>
              <a:t>1923-1999</a:t>
            </a:r>
            <a:endParaRPr lang="en-US" sz="3200" dirty="0">
              <a:solidFill>
                <a:srgbClr val="FFC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from Below</a:t>
            </a:r>
            <a:endParaRPr lang="en-US" dirty="0"/>
          </a:p>
        </p:txBody>
      </p:sp>
      <p:pic>
        <p:nvPicPr>
          <p:cNvPr id="8" name="Picture 7" descr="zinn.jpg"/>
          <p:cNvPicPr>
            <a:picLocks noChangeAspect="1"/>
          </p:cNvPicPr>
          <p:nvPr/>
        </p:nvPicPr>
        <p:blipFill>
          <a:blip r:embed="rId2"/>
          <a:stretch>
            <a:fillRect/>
          </a:stretch>
        </p:blipFill>
        <p:spPr>
          <a:xfrm>
            <a:off x="0" y="4191000"/>
            <a:ext cx="2236479" cy="2667000"/>
          </a:xfrm>
          <a:prstGeom prst="rect">
            <a:avLst/>
          </a:prstGeom>
        </p:spPr>
      </p:pic>
      <p:pic>
        <p:nvPicPr>
          <p:cNvPr id="13" name="Picture 12" descr="E. P. Thompson.jpg"/>
          <p:cNvPicPr>
            <a:picLocks noChangeAspect="1"/>
          </p:cNvPicPr>
          <p:nvPr/>
        </p:nvPicPr>
        <p:blipFill>
          <a:blip r:embed="rId3"/>
          <a:stretch>
            <a:fillRect/>
          </a:stretch>
        </p:blipFill>
        <p:spPr>
          <a:xfrm>
            <a:off x="7086600" y="4203290"/>
            <a:ext cx="2057400" cy="2654710"/>
          </a:xfrm>
          <a:prstGeom prst="rect">
            <a:avLst/>
          </a:prstGeom>
        </p:spPr>
      </p:pic>
      <p:pic>
        <p:nvPicPr>
          <p:cNvPr id="14" name="Picture 13" descr="8334-004-BA721186.jpg"/>
          <p:cNvPicPr>
            <a:picLocks noChangeAspect="1"/>
          </p:cNvPicPr>
          <p:nvPr/>
        </p:nvPicPr>
        <p:blipFill>
          <a:blip r:embed="rId4"/>
          <a:stretch>
            <a:fillRect/>
          </a:stretch>
        </p:blipFill>
        <p:spPr>
          <a:xfrm>
            <a:off x="2209800" y="1295400"/>
            <a:ext cx="4715256" cy="25908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b="1" dirty="0" smtClean="0">
                <a:solidFill>
                  <a:srgbClr val="FFC000"/>
                </a:solidFill>
                <a:effectLst>
                  <a:outerShdw blurRad="38100" dist="38100" dir="2700000" algn="tl">
                    <a:srgbClr val="000000">
                      <a:alpha val="43137"/>
                    </a:srgbClr>
                  </a:outerShdw>
                </a:effectLst>
              </a:rPr>
              <a:t>”Small acts when multiplied by millions of people can transform the world.”</a:t>
            </a:r>
          </a:p>
          <a:p>
            <a:pPr>
              <a:buNone/>
            </a:pPr>
            <a:endParaRPr lang="en-US" b="1" dirty="0" smtClean="0">
              <a:solidFill>
                <a:srgbClr val="FFC000"/>
              </a:solidFill>
              <a:effectLst>
                <a:outerShdw blurRad="38100" dist="38100" dir="2700000" algn="tl">
                  <a:srgbClr val="000000">
                    <a:alpha val="43137"/>
                  </a:srgbClr>
                </a:outerShdw>
              </a:effectLst>
            </a:endParaRPr>
          </a:p>
          <a:p>
            <a:pPr algn="ctr">
              <a:buNone/>
            </a:pPr>
            <a:r>
              <a:rPr lang="en-US" b="1" dirty="0" smtClean="0">
                <a:solidFill>
                  <a:srgbClr val="FFC000"/>
                </a:solidFill>
                <a:effectLst>
                  <a:outerShdw blurRad="38100" dist="38100" dir="2700000" algn="tl">
                    <a:srgbClr val="000000">
                      <a:alpha val="43137"/>
                    </a:srgbClr>
                  </a:outerShdw>
                </a:effectLst>
              </a:rPr>
              <a:t>Howard </a:t>
            </a:r>
            <a:r>
              <a:rPr lang="en-US" b="1" dirty="0" err="1" smtClean="0">
                <a:solidFill>
                  <a:srgbClr val="FFC000"/>
                </a:solidFill>
                <a:effectLst>
                  <a:outerShdw blurRad="38100" dist="38100" dir="2700000" algn="tl">
                    <a:srgbClr val="000000">
                      <a:alpha val="43137"/>
                    </a:srgbClr>
                  </a:outerShdw>
                </a:effectLst>
              </a:rPr>
              <a:t>Zinn</a:t>
            </a:r>
            <a:r>
              <a:rPr lang="en-US" b="1" dirty="0" smtClean="0">
                <a:solidFill>
                  <a:srgbClr val="FFC000"/>
                </a:solidFill>
                <a:effectLst>
                  <a:outerShdw blurRad="38100" dist="38100" dir="2700000" algn="tl">
                    <a:srgbClr val="000000">
                      <a:alpha val="43137"/>
                    </a:srgbClr>
                  </a:outerShdw>
                </a:effectLst>
              </a:rPr>
              <a:t>, American Historian, 1922-2010</a:t>
            </a:r>
          </a:p>
          <a:p>
            <a:pPr algn="ctr">
              <a:buNone/>
            </a:pPr>
            <a:endParaRPr lang="en-US" b="1" dirty="0" smtClean="0">
              <a:solidFill>
                <a:srgbClr val="FFC000"/>
              </a:solidFill>
              <a:effectLst>
                <a:outerShdw blurRad="38100" dist="38100" dir="2700000" algn="tl">
                  <a:srgbClr val="000000">
                    <a:alpha val="43137"/>
                  </a:srgbClr>
                </a:outerShdw>
              </a:effectLst>
            </a:endParaRP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928360"/>
          </a:xfrm>
        </p:spPr>
        <p:txBody>
          <a:bodyPr>
            <a:normAutofit lnSpcReduction="10000"/>
          </a:bodyPr>
          <a:lstStyle/>
          <a:p>
            <a:pPr>
              <a:buNone/>
            </a:pPr>
            <a:r>
              <a:rPr lang="en-US" b="1" dirty="0" smtClean="0">
                <a:solidFill>
                  <a:srgbClr val="FFC000"/>
                </a:solidFill>
                <a:effectLst>
                  <a:outerShdw blurRad="38100" dist="38100" dir="2700000" algn="tl">
                    <a:srgbClr val="000000">
                      <a:alpha val="43137"/>
                    </a:srgbClr>
                  </a:outerShdw>
                </a:effectLst>
              </a:rPr>
              <a:t>”Small Nations are not communities and never have been.  The history of any country, presented as the history of family, conceals the fierce conflicts of interest (sometimes exploding, often repressed) between conquerors and conquered, master and slaves, capitalists and workers, dominators and dominated in race and sex.  And in such as world conflict, a world of victims and executioners, it is the job of thinking people, as Albert Camus suggested, not to be of the side of the executioners.”</a:t>
            </a:r>
          </a:p>
          <a:p>
            <a:pPr>
              <a:buNone/>
            </a:pPr>
            <a:endParaRPr lang="en-US" b="1" dirty="0" smtClean="0">
              <a:solidFill>
                <a:srgbClr val="FFC000"/>
              </a:solidFill>
              <a:effectLst>
                <a:outerShdw blurRad="38100" dist="38100" dir="2700000" algn="tl">
                  <a:srgbClr val="000000">
                    <a:alpha val="43137"/>
                  </a:srgbClr>
                </a:outerShdw>
              </a:effectLst>
            </a:endParaRPr>
          </a:p>
          <a:p>
            <a:pPr algn="ctr">
              <a:buNone/>
            </a:pPr>
            <a:r>
              <a:rPr lang="en-US" b="1" dirty="0" smtClean="0">
                <a:solidFill>
                  <a:srgbClr val="FFC000"/>
                </a:solidFill>
                <a:effectLst>
                  <a:outerShdw blurRad="38100" dist="38100" dir="2700000" algn="tl">
                    <a:srgbClr val="000000">
                      <a:alpha val="43137"/>
                    </a:srgbClr>
                  </a:outerShdw>
                </a:effectLst>
              </a:rPr>
              <a:t>Howard </a:t>
            </a:r>
            <a:r>
              <a:rPr lang="en-US" b="1" dirty="0" err="1" smtClean="0">
                <a:solidFill>
                  <a:srgbClr val="FFC000"/>
                </a:solidFill>
                <a:effectLst>
                  <a:outerShdw blurRad="38100" dist="38100" dir="2700000" algn="tl">
                    <a:srgbClr val="000000">
                      <a:alpha val="43137"/>
                    </a:srgbClr>
                  </a:outerShdw>
                </a:effectLst>
              </a:rPr>
              <a:t>Zinn</a:t>
            </a:r>
            <a:endParaRPr lang="en-US" b="1" dirty="0" smtClean="0">
              <a:solidFill>
                <a:srgbClr val="FFC000"/>
              </a:solidFill>
              <a:effectLst>
                <a:outerShdw blurRad="38100" dist="38100" dir="2700000" algn="tl">
                  <a:srgbClr val="000000">
                    <a:alpha val="43137"/>
                  </a:srgbClr>
                </a:outerShdw>
              </a:effectLst>
            </a:endParaRPr>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Bolshevik Revolution, 1917</a:t>
            </a:r>
            <a:endParaRPr lang="en-US" dirty="0"/>
          </a:p>
        </p:txBody>
      </p:sp>
      <p:pic>
        <p:nvPicPr>
          <p:cNvPr id="4" name="Content Placeholder 3" descr="lenin trotsky.jpg"/>
          <p:cNvPicPr>
            <a:picLocks noGrp="1" noChangeAspect="1"/>
          </p:cNvPicPr>
          <p:nvPr>
            <p:ph idx="1"/>
          </p:nvPr>
        </p:nvPicPr>
        <p:blipFill>
          <a:blip r:embed="rId2" cstate="print"/>
          <a:stretch>
            <a:fillRect/>
          </a:stretch>
        </p:blipFill>
        <p:spPr>
          <a:xfrm>
            <a:off x="0" y="1087120"/>
            <a:ext cx="9144000" cy="577088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066800"/>
          </a:xfrm>
        </p:spPr>
        <p:txBody>
          <a:bodyPr>
            <a:normAutofit/>
          </a:bodyPr>
          <a:lstStyle/>
          <a:p>
            <a:r>
              <a:rPr lang="en-US" dirty="0" smtClean="0"/>
              <a:t>Bolshevik Revolution, 1917</a:t>
            </a:r>
            <a:endParaRPr lang="en-US" dirty="0"/>
          </a:p>
        </p:txBody>
      </p:sp>
      <p:pic>
        <p:nvPicPr>
          <p:cNvPr id="4" name="Picture 3" descr="lenin sans trotsky.jpg"/>
          <p:cNvPicPr>
            <a:picLocks noChangeAspect="1"/>
          </p:cNvPicPr>
          <p:nvPr/>
        </p:nvPicPr>
        <p:blipFill>
          <a:blip r:embed="rId2" cstate="print"/>
          <a:stretch>
            <a:fillRect/>
          </a:stretch>
        </p:blipFill>
        <p:spPr>
          <a:xfrm>
            <a:off x="0" y="723781"/>
            <a:ext cx="9144000" cy="6134219"/>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0"/>
            <a:ext cx="8229600" cy="990600"/>
          </a:xfrm>
        </p:spPr>
        <p:txBody>
          <a:bodyPr/>
          <a:lstStyle/>
          <a:p>
            <a:r>
              <a:rPr lang="en-US" dirty="0" smtClean="0"/>
              <a:t>Lenin &amp; </a:t>
            </a:r>
            <a:r>
              <a:rPr lang="en-US" dirty="0" err="1" smtClean="0"/>
              <a:t>trotsky</a:t>
            </a:r>
            <a:endParaRPr lang="en-US" dirty="0"/>
          </a:p>
        </p:txBody>
      </p:sp>
      <p:sp>
        <p:nvSpPr>
          <p:cNvPr id="3" name="Subtitle 2"/>
          <p:cNvSpPr>
            <a:spLocks noGrp="1"/>
          </p:cNvSpPr>
          <p:nvPr>
            <p:ph type="subTitle" idx="1"/>
          </p:nvPr>
        </p:nvSpPr>
        <p:spPr/>
        <p:txBody>
          <a:bodyPr/>
          <a:lstStyle/>
          <a:p>
            <a:endParaRPr lang="en-US"/>
          </a:p>
        </p:txBody>
      </p:sp>
      <p:pic>
        <p:nvPicPr>
          <p:cNvPr id="4" name="Picture 3" descr="lenin trotsky.jpg"/>
          <p:cNvPicPr>
            <a:picLocks noChangeAspect="1"/>
          </p:cNvPicPr>
          <p:nvPr/>
        </p:nvPicPr>
        <p:blipFill>
          <a:blip r:embed="rId2" cstate="print"/>
          <a:stretch>
            <a:fillRect/>
          </a:stretch>
        </p:blipFill>
        <p:spPr>
          <a:xfrm>
            <a:off x="0" y="1087120"/>
            <a:ext cx="9144000" cy="5770880"/>
          </a:xfrm>
          <a:prstGeom prst="rect">
            <a:avLst/>
          </a:prstGeom>
        </p:spPr>
      </p:pic>
      <p:sp>
        <p:nvSpPr>
          <p:cNvPr id="6" name="Left Arrow 5"/>
          <p:cNvSpPr/>
          <p:nvPr/>
        </p:nvSpPr>
        <p:spPr>
          <a:xfrm>
            <a:off x="5257800" y="35814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153400" cy="838200"/>
          </a:xfrm>
        </p:spPr>
        <p:txBody>
          <a:bodyPr/>
          <a:lstStyle/>
          <a:p>
            <a:r>
              <a:rPr lang="en-US" dirty="0" smtClean="0"/>
              <a:t>LENIN—NO TROTSKY</a:t>
            </a:r>
            <a:endParaRPr lang="en-US" dirty="0"/>
          </a:p>
        </p:txBody>
      </p:sp>
      <p:pic>
        <p:nvPicPr>
          <p:cNvPr id="4" name="Content Placeholder 3" descr="lenin sans trotsky.jpg"/>
          <p:cNvPicPr>
            <a:picLocks noGrp="1" noChangeAspect="1"/>
          </p:cNvPicPr>
          <p:nvPr>
            <p:ph idx="1"/>
          </p:nvPr>
        </p:nvPicPr>
        <p:blipFill>
          <a:blip r:embed="rId2" cstate="print"/>
          <a:stretch>
            <a:fillRect/>
          </a:stretch>
        </p:blipFill>
        <p:spPr>
          <a:xfrm>
            <a:off x="0" y="723781"/>
            <a:ext cx="9144000" cy="6134219"/>
          </a:xfrm>
        </p:spPr>
      </p:pic>
      <p:sp>
        <p:nvSpPr>
          <p:cNvPr id="5" name="Left Arrow 4"/>
          <p:cNvSpPr/>
          <p:nvPr/>
        </p:nvSpPr>
        <p:spPr>
          <a:xfrm>
            <a:off x="6019800" y="38100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pPr algn="l"/>
            <a:r>
              <a:rPr lang="en-US" sz="3200" dirty="0" smtClean="0">
                <a:solidFill>
                  <a:srgbClr val="FFC000"/>
                </a:solidFill>
                <a:effectLst>
                  <a:outerShdw blurRad="38100" dist="38100" dir="2700000" algn="tl">
                    <a:srgbClr val="000000">
                      <a:alpha val="43137"/>
                    </a:srgbClr>
                  </a:outerShdw>
                </a:effectLst>
              </a:rPr>
              <a:t>Great Man Theory</a:t>
            </a:r>
            <a:endParaRPr lang="en-US" sz="3200" dirty="0">
              <a:solidFill>
                <a:srgbClr val="FFC000"/>
              </a:solidFill>
              <a:effectLst>
                <a:outerShdw blurRad="38100" dist="38100" dir="2700000" algn="tl">
                  <a:srgbClr val="000000">
                    <a:alpha val="43137"/>
                  </a:srgbClr>
                </a:outerShdw>
              </a:effectLst>
            </a:endParaRPr>
          </a:p>
        </p:txBody>
      </p:sp>
      <p:pic>
        <p:nvPicPr>
          <p:cNvPr id="4" name="Content Placeholder 3" descr="Alexander the Great.jpg"/>
          <p:cNvPicPr>
            <a:picLocks noGrp="1" noChangeAspect="1"/>
          </p:cNvPicPr>
          <p:nvPr>
            <p:ph idx="1"/>
          </p:nvPr>
        </p:nvPicPr>
        <p:blipFill>
          <a:blip r:embed="rId2" cstate="print"/>
          <a:stretch>
            <a:fillRect/>
          </a:stretch>
        </p:blipFill>
        <p:spPr>
          <a:xfrm>
            <a:off x="381000" y="1066800"/>
            <a:ext cx="1371600" cy="1919440"/>
          </a:xfrm>
        </p:spPr>
      </p:pic>
      <p:pic>
        <p:nvPicPr>
          <p:cNvPr id="5" name="Picture 4" descr="Julies Caesar.jpg"/>
          <p:cNvPicPr>
            <a:picLocks noChangeAspect="1"/>
          </p:cNvPicPr>
          <p:nvPr/>
        </p:nvPicPr>
        <p:blipFill>
          <a:blip r:embed="rId3" cstate="print"/>
          <a:stretch>
            <a:fillRect/>
          </a:stretch>
        </p:blipFill>
        <p:spPr>
          <a:xfrm>
            <a:off x="2133600" y="228600"/>
            <a:ext cx="1750695" cy="2302837"/>
          </a:xfrm>
          <a:prstGeom prst="rect">
            <a:avLst/>
          </a:prstGeom>
        </p:spPr>
      </p:pic>
      <p:pic>
        <p:nvPicPr>
          <p:cNvPr id="6" name="Picture 5" descr="Genghis Khan.jpg"/>
          <p:cNvPicPr>
            <a:picLocks noChangeAspect="1"/>
          </p:cNvPicPr>
          <p:nvPr/>
        </p:nvPicPr>
        <p:blipFill>
          <a:blip r:embed="rId4" cstate="print"/>
          <a:stretch>
            <a:fillRect/>
          </a:stretch>
        </p:blipFill>
        <p:spPr>
          <a:xfrm>
            <a:off x="4495800" y="0"/>
            <a:ext cx="1219200" cy="1625600"/>
          </a:xfrm>
          <a:prstGeom prst="rect">
            <a:avLst/>
          </a:prstGeom>
        </p:spPr>
      </p:pic>
      <p:pic>
        <p:nvPicPr>
          <p:cNvPr id="7" name="Picture 6" descr="Isaac Newton.jpg"/>
          <p:cNvPicPr>
            <a:picLocks noChangeAspect="1"/>
          </p:cNvPicPr>
          <p:nvPr/>
        </p:nvPicPr>
        <p:blipFill>
          <a:blip r:embed="rId5" cstate="print"/>
          <a:stretch>
            <a:fillRect/>
          </a:stretch>
        </p:blipFill>
        <p:spPr>
          <a:xfrm>
            <a:off x="152400" y="4419600"/>
            <a:ext cx="1652588" cy="2010448"/>
          </a:xfrm>
          <a:prstGeom prst="rect">
            <a:avLst/>
          </a:prstGeom>
        </p:spPr>
      </p:pic>
      <p:pic>
        <p:nvPicPr>
          <p:cNvPr id="8" name="Picture 7" descr="Gandhi.jpg"/>
          <p:cNvPicPr>
            <a:picLocks noChangeAspect="1"/>
          </p:cNvPicPr>
          <p:nvPr/>
        </p:nvPicPr>
        <p:blipFill>
          <a:blip r:embed="rId6" cstate="print"/>
          <a:stretch>
            <a:fillRect/>
          </a:stretch>
        </p:blipFill>
        <p:spPr>
          <a:xfrm>
            <a:off x="4114800" y="2133600"/>
            <a:ext cx="1649691" cy="2133600"/>
          </a:xfrm>
          <a:prstGeom prst="rect">
            <a:avLst/>
          </a:prstGeom>
        </p:spPr>
      </p:pic>
      <p:pic>
        <p:nvPicPr>
          <p:cNvPr id="9" name="Picture 8" descr="Stalin.bmp"/>
          <p:cNvPicPr>
            <a:picLocks noChangeAspect="1"/>
          </p:cNvPicPr>
          <p:nvPr/>
        </p:nvPicPr>
        <p:blipFill>
          <a:blip r:embed="rId7" cstate="print"/>
          <a:stretch>
            <a:fillRect/>
          </a:stretch>
        </p:blipFill>
        <p:spPr>
          <a:xfrm>
            <a:off x="7516504" y="2286000"/>
            <a:ext cx="1627496" cy="2057400"/>
          </a:xfrm>
          <a:prstGeom prst="rect">
            <a:avLst/>
          </a:prstGeom>
        </p:spPr>
      </p:pic>
      <p:pic>
        <p:nvPicPr>
          <p:cNvPr id="10" name="Picture 9" descr="Einstein.jpg"/>
          <p:cNvPicPr>
            <a:picLocks noChangeAspect="1"/>
          </p:cNvPicPr>
          <p:nvPr/>
        </p:nvPicPr>
        <p:blipFill>
          <a:blip r:embed="rId8" cstate="print"/>
          <a:stretch>
            <a:fillRect/>
          </a:stretch>
        </p:blipFill>
        <p:spPr>
          <a:xfrm>
            <a:off x="5943600" y="1828800"/>
            <a:ext cx="1454728" cy="1752600"/>
          </a:xfrm>
          <a:prstGeom prst="rect">
            <a:avLst/>
          </a:prstGeom>
        </p:spPr>
      </p:pic>
      <p:pic>
        <p:nvPicPr>
          <p:cNvPr id="11" name="Picture 10" descr="Mao.jpg"/>
          <p:cNvPicPr>
            <a:picLocks noChangeAspect="1"/>
          </p:cNvPicPr>
          <p:nvPr/>
        </p:nvPicPr>
        <p:blipFill>
          <a:blip r:embed="rId9" cstate="print"/>
          <a:stretch>
            <a:fillRect/>
          </a:stretch>
        </p:blipFill>
        <p:spPr>
          <a:xfrm>
            <a:off x="1905000" y="3810000"/>
            <a:ext cx="1374648" cy="1791430"/>
          </a:xfrm>
          <a:prstGeom prst="rect">
            <a:avLst/>
          </a:prstGeom>
        </p:spPr>
      </p:pic>
      <p:pic>
        <p:nvPicPr>
          <p:cNvPr id="12" name="Picture 11" descr="MLK.jpg"/>
          <p:cNvPicPr>
            <a:picLocks noChangeAspect="1"/>
          </p:cNvPicPr>
          <p:nvPr/>
        </p:nvPicPr>
        <p:blipFill>
          <a:blip r:embed="rId10" cstate="print"/>
          <a:stretch>
            <a:fillRect/>
          </a:stretch>
        </p:blipFill>
        <p:spPr>
          <a:xfrm>
            <a:off x="3352800" y="4944979"/>
            <a:ext cx="1600200" cy="1913021"/>
          </a:xfrm>
          <a:prstGeom prst="rect">
            <a:avLst/>
          </a:prstGeom>
        </p:spPr>
      </p:pic>
      <p:pic>
        <p:nvPicPr>
          <p:cNvPr id="13" name="Picture 12" descr="Lincoln.jpg"/>
          <p:cNvPicPr>
            <a:picLocks noChangeAspect="1"/>
          </p:cNvPicPr>
          <p:nvPr/>
        </p:nvPicPr>
        <p:blipFill>
          <a:blip r:embed="rId11" cstate="print"/>
          <a:stretch>
            <a:fillRect/>
          </a:stretch>
        </p:blipFill>
        <p:spPr>
          <a:xfrm>
            <a:off x="6781800" y="0"/>
            <a:ext cx="1681162" cy="1704102"/>
          </a:xfrm>
          <a:prstGeom prst="rect">
            <a:avLst/>
          </a:prstGeom>
        </p:spPr>
      </p:pic>
      <p:pic>
        <p:nvPicPr>
          <p:cNvPr id="14" name="Picture 13" descr="Hitler.jpg"/>
          <p:cNvPicPr>
            <a:picLocks noChangeAspect="1"/>
          </p:cNvPicPr>
          <p:nvPr/>
        </p:nvPicPr>
        <p:blipFill>
          <a:blip r:embed="rId12" cstate="print"/>
          <a:stretch>
            <a:fillRect/>
          </a:stretch>
        </p:blipFill>
        <p:spPr>
          <a:xfrm>
            <a:off x="7542784" y="4826000"/>
            <a:ext cx="1601216" cy="2032000"/>
          </a:xfrm>
          <a:prstGeom prst="rect">
            <a:avLst/>
          </a:prstGeom>
        </p:spPr>
      </p:pic>
      <p:pic>
        <p:nvPicPr>
          <p:cNvPr id="15" name="Picture 14" descr="Napoeon.jpg"/>
          <p:cNvPicPr>
            <a:picLocks noChangeAspect="1"/>
          </p:cNvPicPr>
          <p:nvPr/>
        </p:nvPicPr>
        <p:blipFill>
          <a:blip r:embed="rId13" cstate="print"/>
          <a:stretch>
            <a:fillRect/>
          </a:stretch>
        </p:blipFill>
        <p:spPr>
          <a:xfrm>
            <a:off x="5334000" y="4191001"/>
            <a:ext cx="1644650" cy="26670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5668962"/>
          </a:xfrm>
        </p:spPr>
        <p:txBody>
          <a:bodyPr>
            <a:normAutofit/>
          </a:bodyPr>
          <a:lstStyle/>
          <a:p>
            <a:r>
              <a:rPr lang="en-US" dirty="0" smtClean="0">
                <a:solidFill>
                  <a:srgbClr val="FFC000"/>
                </a:solidFill>
              </a:rPr>
              <a:t>“Who controls the past controls the future, who controls the present controls the past.”</a:t>
            </a:r>
            <a:br>
              <a:rPr lang="en-US" dirty="0" smtClean="0">
                <a:solidFill>
                  <a:srgbClr val="FFC000"/>
                </a:solidFill>
              </a:rPr>
            </a:br>
            <a:r>
              <a:rPr lang="en-US" dirty="0" smtClean="0">
                <a:solidFill>
                  <a:srgbClr val="FFC000"/>
                </a:solidFill>
              </a:rPr>
              <a:t/>
            </a:r>
            <a:br>
              <a:rPr lang="en-US" dirty="0" smtClean="0">
                <a:solidFill>
                  <a:srgbClr val="FFC000"/>
                </a:solidFill>
              </a:rPr>
            </a:br>
            <a:r>
              <a:rPr lang="en-US" dirty="0" smtClean="0">
                <a:solidFill>
                  <a:srgbClr val="FFC000"/>
                </a:solidFill>
              </a:rPr>
              <a:t>George Orwell, 1903-1950</a:t>
            </a:r>
            <a:endParaRPr lang="en-US" dirty="0">
              <a:solidFill>
                <a:srgbClr val="FFC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6049962"/>
          </a:xfrm>
        </p:spPr>
        <p:txBody>
          <a:bodyPr/>
          <a:lstStyle/>
          <a:p>
            <a:r>
              <a:rPr lang="en-US" dirty="0" smtClean="0">
                <a:solidFill>
                  <a:srgbClr val="FFC000"/>
                </a:solidFill>
              </a:rPr>
              <a:t>“The history of the world is but the biography of great men.”</a:t>
            </a:r>
            <a:br>
              <a:rPr lang="en-US" dirty="0" smtClean="0">
                <a:solidFill>
                  <a:srgbClr val="FFC000"/>
                </a:solidFill>
              </a:rPr>
            </a:br>
            <a:r>
              <a:rPr lang="en-US" dirty="0" smtClean="0">
                <a:solidFill>
                  <a:srgbClr val="FFC000"/>
                </a:solidFill>
              </a:rPr>
              <a:t/>
            </a:r>
            <a:br>
              <a:rPr lang="en-US" dirty="0" smtClean="0">
                <a:solidFill>
                  <a:srgbClr val="FFC000"/>
                </a:solidFill>
              </a:rPr>
            </a:br>
            <a:r>
              <a:rPr lang="en-US" dirty="0" smtClean="0">
                <a:solidFill>
                  <a:srgbClr val="FFC000"/>
                </a:solidFill>
              </a:rPr>
              <a:t>Thomas Carlyle, British Historian, 1795-1881</a:t>
            </a:r>
            <a:endParaRPr lang="en-US" dirty="0">
              <a:solidFill>
                <a:srgbClr val="FFC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Historical Currents</a:t>
            </a:r>
            <a:endParaRPr lang="en-US" dirty="0"/>
          </a:p>
        </p:txBody>
      </p:sp>
      <p:sp>
        <p:nvSpPr>
          <p:cNvPr id="3" name="Content Placeholder 2"/>
          <p:cNvSpPr>
            <a:spLocks noGrp="1"/>
          </p:cNvSpPr>
          <p:nvPr>
            <p:ph idx="1"/>
          </p:nvPr>
        </p:nvSpPr>
        <p:spPr/>
        <p:txBody>
          <a:bodyPr>
            <a:normAutofit lnSpcReduction="10000"/>
          </a:bodyPr>
          <a:lstStyle/>
          <a:p>
            <a:pPr>
              <a:buNone/>
            </a:pPr>
            <a:r>
              <a:rPr lang="en-US" b="1" dirty="0" smtClean="0">
                <a:solidFill>
                  <a:srgbClr val="FFC000"/>
                </a:solidFill>
              </a:rPr>
              <a:t>“Although in that year, 1812, Napoleon believed more than ever that to shed or not to shed the blood of his peoples depended entirely on his will (as Alexander said in his last letter to him), yet then, and more than at any time, he was in bondage to those laws which forced him, while to himself he seemed to be acting freely, to do what was bound to be his share in the common edifice of humanity, in history.”</a:t>
            </a:r>
          </a:p>
          <a:p>
            <a:pPr algn="ctr">
              <a:buNone/>
            </a:pPr>
            <a:r>
              <a:rPr lang="en-US" b="1" dirty="0" smtClean="0">
                <a:solidFill>
                  <a:srgbClr val="FFC000"/>
                </a:solidFill>
              </a:rPr>
              <a:t>Leo Tolstoy, Russian Writer, 1828-1910</a:t>
            </a:r>
            <a:endParaRPr lang="en-US" b="1" dirty="0">
              <a:solidFill>
                <a:srgbClr val="FFC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as Progress</a:t>
            </a:r>
            <a:endParaRPr lang="en-US" dirty="0"/>
          </a:p>
        </p:txBody>
      </p:sp>
      <p:pic>
        <p:nvPicPr>
          <p:cNvPr id="4" name="Content Placeholder 3" descr="chariot.jpg"/>
          <p:cNvPicPr>
            <a:picLocks noGrp="1" noChangeAspect="1"/>
          </p:cNvPicPr>
          <p:nvPr>
            <p:ph idx="1"/>
          </p:nvPr>
        </p:nvPicPr>
        <p:blipFill>
          <a:blip r:embed="rId2" cstate="print"/>
          <a:stretch>
            <a:fillRect/>
          </a:stretch>
        </p:blipFill>
        <p:spPr>
          <a:xfrm>
            <a:off x="0" y="1295400"/>
            <a:ext cx="2851796" cy="1905000"/>
          </a:xfrm>
        </p:spPr>
      </p:pic>
      <p:pic>
        <p:nvPicPr>
          <p:cNvPr id="5" name="Picture 4" descr="old automobile.jpg"/>
          <p:cNvPicPr>
            <a:picLocks noChangeAspect="1"/>
          </p:cNvPicPr>
          <p:nvPr/>
        </p:nvPicPr>
        <p:blipFill>
          <a:blip r:embed="rId3" cstate="print"/>
          <a:stretch>
            <a:fillRect/>
          </a:stretch>
        </p:blipFill>
        <p:spPr>
          <a:xfrm>
            <a:off x="2971800" y="2286000"/>
            <a:ext cx="2441550" cy="2362200"/>
          </a:xfrm>
          <a:prstGeom prst="rect">
            <a:avLst/>
          </a:prstGeom>
        </p:spPr>
      </p:pic>
      <p:pic>
        <p:nvPicPr>
          <p:cNvPr id="6" name="Picture 5" descr="Boeing 777.jpg"/>
          <p:cNvPicPr>
            <a:picLocks noChangeAspect="1"/>
          </p:cNvPicPr>
          <p:nvPr/>
        </p:nvPicPr>
        <p:blipFill>
          <a:blip r:embed="rId4" cstate="print"/>
          <a:stretch>
            <a:fillRect/>
          </a:stretch>
        </p:blipFill>
        <p:spPr>
          <a:xfrm>
            <a:off x="5638800" y="4227698"/>
            <a:ext cx="3505200" cy="263030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as Progress</a:t>
            </a:r>
            <a:endParaRPr lang="en-US" dirty="0"/>
          </a:p>
        </p:txBody>
      </p:sp>
      <p:pic>
        <p:nvPicPr>
          <p:cNvPr id="4" name="Content Placeholder 3" descr="hiroshima.jpg"/>
          <p:cNvPicPr>
            <a:picLocks noGrp="1" noChangeAspect="1"/>
          </p:cNvPicPr>
          <p:nvPr>
            <p:ph idx="1"/>
          </p:nvPr>
        </p:nvPicPr>
        <p:blipFill>
          <a:blip r:embed="rId2" cstate="print"/>
          <a:stretch>
            <a:fillRect/>
          </a:stretch>
        </p:blipFill>
        <p:spPr>
          <a:xfrm>
            <a:off x="914400" y="1447800"/>
            <a:ext cx="7202433" cy="5410200"/>
          </a:xfrm>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as Progress</a:t>
            </a:r>
            <a:endParaRPr lang="en-US" dirty="0"/>
          </a:p>
        </p:txBody>
      </p:sp>
      <p:pic>
        <p:nvPicPr>
          <p:cNvPr id="4" name="Content Placeholder 3" descr="evolution.jpg"/>
          <p:cNvPicPr>
            <a:picLocks noGrp="1" noChangeAspect="1"/>
          </p:cNvPicPr>
          <p:nvPr>
            <p:ph idx="1"/>
          </p:nvPr>
        </p:nvPicPr>
        <p:blipFill>
          <a:blip r:embed="rId2" cstate="print"/>
          <a:stretch>
            <a:fillRect/>
          </a:stretch>
        </p:blipFill>
        <p:spPr>
          <a:xfrm>
            <a:off x="0" y="2286000"/>
            <a:ext cx="9170241" cy="3352800"/>
          </a:xfr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txBody>
          <a:bodyPr>
            <a:normAutofit/>
          </a:bodyPr>
          <a:lstStyle/>
          <a:p>
            <a:r>
              <a:rPr lang="en-US" sz="3600" dirty="0" smtClean="0">
                <a:solidFill>
                  <a:srgbClr val="FFC000"/>
                </a:solidFill>
              </a:rPr>
              <a:t>“History: The progress of the consciousness of freedom.”</a:t>
            </a:r>
            <a:br>
              <a:rPr lang="en-US" sz="3600" dirty="0" smtClean="0">
                <a:solidFill>
                  <a:srgbClr val="FFC000"/>
                </a:solidFill>
              </a:rPr>
            </a:br>
            <a:r>
              <a:rPr lang="en-US" sz="3600" dirty="0" smtClean="0">
                <a:solidFill>
                  <a:srgbClr val="FFC000"/>
                </a:solidFill>
              </a:rPr>
              <a:t/>
            </a:r>
            <a:br>
              <a:rPr lang="en-US" sz="3600" dirty="0" smtClean="0">
                <a:solidFill>
                  <a:srgbClr val="FFC000"/>
                </a:solidFill>
              </a:rPr>
            </a:br>
            <a:r>
              <a:rPr lang="en-US" sz="3600" dirty="0" smtClean="0">
                <a:solidFill>
                  <a:srgbClr val="FFC000"/>
                </a:solidFill>
              </a:rPr>
              <a:t>George Hegel, German Philosopher, 1770-1831</a:t>
            </a:r>
            <a:endParaRPr lang="en-US" sz="3600" dirty="0">
              <a:solidFill>
                <a:srgbClr val="FFC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Determinism</a:t>
            </a:r>
            <a:endParaRPr lang="en-US" dirty="0"/>
          </a:p>
        </p:txBody>
      </p:sp>
      <p:pic>
        <p:nvPicPr>
          <p:cNvPr id="4" name="Content Placeholder 3" descr="Georg_Hegel.png"/>
          <p:cNvPicPr>
            <a:picLocks noGrp="1" noChangeAspect="1"/>
          </p:cNvPicPr>
          <p:nvPr>
            <p:ph idx="1"/>
          </p:nvPr>
        </p:nvPicPr>
        <p:blipFill>
          <a:blip r:embed="rId2" cstate="print"/>
          <a:stretch>
            <a:fillRect/>
          </a:stretch>
        </p:blipFill>
        <p:spPr>
          <a:xfrm>
            <a:off x="1" y="4258236"/>
            <a:ext cx="2209800" cy="2599764"/>
          </a:xfrm>
        </p:spPr>
      </p:pic>
      <p:pic>
        <p:nvPicPr>
          <p:cNvPr id="5" name="Picture 4" descr="Karl Marx.jpg"/>
          <p:cNvPicPr>
            <a:picLocks noChangeAspect="1"/>
          </p:cNvPicPr>
          <p:nvPr/>
        </p:nvPicPr>
        <p:blipFill>
          <a:blip r:embed="rId3" cstate="print"/>
          <a:stretch>
            <a:fillRect/>
          </a:stretch>
        </p:blipFill>
        <p:spPr>
          <a:xfrm>
            <a:off x="2743200" y="1371600"/>
            <a:ext cx="3429000" cy="4021931"/>
          </a:xfrm>
          <a:prstGeom prst="rect">
            <a:avLst/>
          </a:prstGeom>
        </p:spPr>
      </p:pic>
      <p:pic>
        <p:nvPicPr>
          <p:cNvPr id="6" name="Picture 5" descr="Engels.jpg"/>
          <p:cNvPicPr>
            <a:picLocks noChangeAspect="1"/>
          </p:cNvPicPr>
          <p:nvPr/>
        </p:nvPicPr>
        <p:blipFill>
          <a:blip r:embed="rId4" cstate="print"/>
          <a:stretch>
            <a:fillRect/>
          </a:stretch>
        </p:blipFill>
        <p:spPr>
          <a:xfrm>
            <a:off x="6781800" y="4196588"/>
            <a:ext cx="2362200" cy="2661412"/>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168</TotalTime>
  <Words>571</Words>
  <Application>Microsoft Macintosh PowerPoint</Application>
  <PresentationFormat>On-screen Show (4:3)</PresentationFormat>
  <Paragraphs>31</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Apex</vt:lpstr>
      <vt:lpstr>“A history in which every particular incident may be true may on the whole be false.”    Thomas Babington Macaulay, British Historian, 1800-1859 </vt:lpstr>
      <vt:lpstr>Great Man Theory</vt:lpstr>
      <vt:lpstr>“The history of the world is but the biography of great men.”  Thomas Carlyle, British Historian, 1795-1881</vt:lpstr>
      <vt:lpstr>Deep Historical Currents</vt:lpstr>
      <vt:lpstr>History as Progress</vt:lpstr>
      <vt:lpstr>History as Progress</vt:lpstr>
      <vt:lpstr>History as Progress</vt:lpstr>
      <vt:lpstr>“History: The progress of the consciousness of freedom.”  George Hegel, German Philosopher, 1770-1831</vt:lpstr>
      <vt:lpstr>Economic Determinism</vt:lpstr>
      <vt:lpstr>“A specter is haunting Europe—the specter of Communism”  “History does nothing; it does not possess immense riches, it does not fight battles.  It is men, real, living, who do all this.”  “History repeats itself, first as tragedy, second as farce.”  Karl Marx, Political Philosopher, 1818-1883</vt:lpstr>
      <vt:lpstr>The Role of Chance </vt:lpstr>
      <vt:lpstr>“History was a trash bag of random coincidences torn open in a wind.   Surely, Watt with his steam engine, Faraday with his electric motor, and Edison with his incandescent light bulb did not have it as their goal to contribute to a fuel shortage some day that would place their countries at the mercy of Arab oil.”  Joseph Heller, American Author,  1923-1999</vt:lpstr>
      <vt:lpstr>History from Below</vt:lpstr>
      <vt:lpstr>Slide 14</vt:lpstr>
      <vt:lpstr>Slide 15</vt:lpstr>
      <vt:lpstr>Bolshevik Revolution, 1917</vt:lpstr>
      <vt:lpstr>Bolshevik Revolution, 1917</vt:lpstr>
      <vt:lpstr>Lenin &amp; trotsky</vt:lpstr>
      <vt:lpstr>LENIN—NO TROTSKY</vt:lpstr>
      <vt:lpstr>“Who controls the past controls the future, who controls the present controls the past.”  George Orwell, 1903-1950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Lenin &amp; trotsky</dc:title>
  <dc:creator>student</dc:creator>
  <cp:lastModifiedBy>Russell Quinlan</cp:lastModifiedBy>
  <cp:revision>37</cp:revision>
  <dcterms:created xsi:type="dcterms:W3CDTF">2010-09-16T09:22:12Z</dcterms:created>
  <dcterms:modified xsi:type="dcterms:W3CDTF">2010-09-16T09:59:30Z</dcterms:modified>
</cp:coreProperties>
</file>